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creen Shot 2021-04-07 at 20.19.18.png" descr="Screen Shot 2021-04-07 at 20.19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418" y="792913"/>
            <a:ext cx="8120662" cy="502444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chool venue is Gather.town. Main rooms:"/>
          <p:cNvSpPr txBox="1"/>
          <p:nvPr>
            <p:ph type="title"/>
          </p:nvPr>
        </p:nvSpPr>
        <p:spPr>
          <a:xfrm>
            <a:off x="2025675" y="241318"/>
            <a:ext cx="9312376" cy="487544"/>
          </a:xfrm>
          <a:prstGeom prst="rect">
            <a:avLst/>
          </a:prstGeom>
        </p:spPr>
        <p:txBody>
          <a:bodyPr/>
          <a:lstStyle/>
          <a:p>
            <a:pPr/>
            <a:r>
              <a:t>School venue is Gather.town. Main rooms:</a:t>
            </a:r>
          </a:p>
        </p:txBody>
      </p:sp>
      <p:sp>
        <p:nvSpPr>
          <p:cNvPr id="302" name="You can move your avatar around using the arrow keys…"/>
          <p:cNvSpPr txBox="1"/>
          <p:nvPr>
            <p:ph type="body" sz="quarter" idx="1"/>
          </p:nvPr>
        </p:nvSpPr>
        <p:spPr>
          <a:xfrm>
            <a:off x="9684840" y="492698"/>
            <a:ext cx="2515022" cy="3898101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You can move your</a:t>
            </a:r>
            <a:br/>
            <a:r>
              <a:t>avatar around using the arrow keys</a:t>
            </a:r>
            <a:br/>
          </a:p>
          <a:p>
            <a:pPr>
              <a:defRPr sz="1600"/>
            </a:pPr>
            <a:r>
              <a:t>You can interact with objects such as screens or documents using the x key</a:t>
            </a:r>
            <a:br/>
          </a:p>
          <a:p>
            <a:pPr>
              <a:defRPr sz="1600"/>
            </a:pPr>
            <a:r>
              <a:t>You can share your screen, react by raising your hand etc. via the panel at the bottom of your screen</a:t>
            </a:r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4" name="Screen Shot 2021-03-09 at 22.46.48.png" descr="Screen Shot 2021-03-09 at 22.46.48.png"/>
          <p:cNvPicPr>
            <a:picLocks noChangeAspect="1"/>
          </p:cNvPicPr>
          <p:nvPr/>
        </p:nvPicPr>
        <p:blipFill>
          <a:blip r:embed="rId3">
            <a:extLst/>
          </a:blip>
          <a:srcRect l="5724" t="0" r="5724" b="0"/>
          <a:stretch>
            <a:fillRect/>
          </a:stretch>
        </p:blipFill>
        <p:spPr>
          <a:xfrm>
            <a:off x="9680884" y="3837221"/>
            <a:ext cx="2522868" cy="80880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In “open areas” you will be able to talk to other participants in your vicinity…"/>
          <p:cNvSpPr txBox="1"/>
          <p:nvPr/>
        </p:nvSpPr>
        <p:spPr>
          <a:xfrm>
            <a:off x="9684840" y="4750549"/>
            <a:ext cx="2515022" cy="389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</a:pPr>
            <a:r>
              <a:t>In “open areas” you will be able to talk to other participants in your vicinity</a:t>
            </a:r>
          </a:p>
          <a:p>
            <a:pPr marL="198000" indent="-198000">
              <a:spcBef>
                <a:spcPts val="400"/>
              </a:spcBef>
              <a:buSzPct val="100000"/>
              <a:buChar char="•"/>
            </a:pPr>
            <a:r>
              <a:t>Groups of participants can interact in “private areas”</a:t>
            </a:r>
          </a:p>
        </p:txBody>
      </p:sp>
      <p:sp>
        <p:nvSpPr>
          <p:cNvPr id="306" name="There are also functions to write chat-messages to other users (all or specific), to locate another user, to follow another user. The audio/video functionality is similar to zoom / teams, you may share your screen etc."/>
          <p:cNvSpPr txBox="1"/>
          <p:nvPr/>
        </p:nvSpPr>
        <p:spPr>
          <a:xfrm>
            <a:off x="1757440" y="5862738"/>
            <a:ext cx="7768829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There are also functions to write chat-messages to other users (all or specific),</a:t>
            </a:r>
            <a:br/>
            <a:r>
              <a:t>to locate another user, to follow another user. The audio/video functionality is similar to</a:t>
            </a:r>
            <a:br/>
            <a:r>
              <a:t>zoom / teams, you may share your screen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creen Shot 2021-04-07 at 20.19.18.png" descr="Screen Shot 2021-04-07 at 20.19.18.png"/>
          <p:cNvPicPr>
            <a:picLocks noChangeAspect="1"/>
          </p:cNvPicPr>
          <p:nvPr/>
        </p:nvPicPr>
        <p:blipFill>
          <a:blip r:embed="rId2">
            <a:extLst/>
          </a:blip>
          <a:srcRect l="55167" t="0" r="0" b="0"/>
          <a:stretch>
            <a:fillRect/>
          </a:stretch>
        </p:blipFill>
        <p:spPr>
          <a:xfrm>
            <a:off x="7034250" y="916780"/>
            <a:ext cx="4295803" cy="592856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chool venue is Gather.town. Lecture hall:"/>
          <p:cNvSpPr txBox="1"/>
          <p:nvPr>
            <p:ph type="title"/>
          </p:nvPr>
        </p:nvSpPr>
        <p:spPr>
          <a:xfrm>
            <a:off x="2025675" y="241318"/>
            <a:ext cx="9312376" cy="487544"/>
          </a:xfrm>
          <a:prstGeom prst="rect">
            <a:avLst/>
          </a:prstGeom>
        </p:spPr>
        <p:txBody>
          <a:bodyPr/>
          <a:lstStyle/>
          <a:p>
            <a:pPr/>
            <a:r>
              <a:t>School venue is Gather.town. Lecture hall:</a:t>
            </a:r>
          </a:p>
        </p:txBody>
      </p:sp>
      <p:sp>
        <p:nvSpPr>
          <p:cNvPr id="310" name="For attending a plenary presentation, please  place your avatar in this are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attending a plenary presentation, please </a:t>
            </a:r>
            <a:br/>
            <a:r>
              <a:t>place your avatar in this area</a:t>
            </a:r>
            <a:br/>
          </a:p>
          <a:p>
            <a:pPr/>
            <a:r>
              <a:t>Questions to the speaker can be asked from </a:t>
            </a:r>
            <a:br/>
            <a:r>
              <a:t>the central area without chairs</a:t>
            </a:r>
            <a:br/>
          </a:p>
          <a:p>
            <a:pPr/>
            <a:r>
              <a:t>When solving exercises in groups of</a:t>
            </a:r>
            <a:br/>
            <a:r>
              <a:t>two people, please use the pairs of red</a:t>
            </a:r>
            <a:br/>
            <a:r>
              <a:t>chairs arranged at the edge of the room</a:t>
            </a:r>
            <a:br/>
          </a:p>
          <a:p>
            <a:pPr/>
            <a:r>
              <a:t>If you need attention, please raise your</a:t>
            </a:r>
            <a:br/>
            <a:r>
              <a:t>hand via the panel at the bottom of your</a:t>
            </a:r>
            <a:br/>
            <a:r>
              <a:t>screen: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" name="Rectangle"/>
          <p:cNvSpPr/>
          <p:nvPr/>
        </p:nvSpPr>
        <p:spPr>
          <a:xfrm>
            <a:off x="7648173" y="2281412"/>
            <a:ext cx="2972554" cy="3160758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3" name="Line"/>
          <p:cNvSpPr/>
          <p:nvPr/>
        </p:nvSpPr>
        <p:spPr>
          <a:xfrm>
            <a:off x="4994343" y="2095662"/>
            <a:ext cx="2666359" cy="56209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4" name="Rectangle"/>
          <p:cNvSpPr/>
          <p:nvPr/>
        </p:nvSpPr>
        <p:spPr>
          <a:xfrm>
            <a:off x="8792591" y="3467360"/>
            <a:ext cx="683718" cy="852806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5" name="Line"/>
          <p:cNvSpPr/>
          <p:nvPr/>
        </p:nvSpPr>
        <p:spPr>
          <a:xfrm>
            <a:off x="5087701" y="2956480"/>
            <a:ext cx="3592538" cy="92872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" name="Rounded Rectangle"/>
          <p:cNvSpPr/>
          <p:nvPr/>
        </p:nvSpPr>
        <p:spPr>
          <a:xfrm>
            <a:off x="7032742" y="5394696"/>
            <a:ext cx="555773" cy="586601"/>
          </a:xfrm>
          <a:prstGeom prst="roundRect">
            <a:avLst>
              <a:gd name="adj" fmla="val 24174"/>
            </a:avLst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7" name="Line"/>
          <p:cNvSpPr/>
          <p:nvPr/>
        </p:nvSpPr>
        <p:spPr>
          <a:xfrm>
            <a:off x="5885628" y="4249349"/>
            <a:ext cx="1103244" cy="1103245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18" name="Screen Shot 2021-03-09 at 22.46.48.png" descr="Screen Shot 2021-03-09 at 22.46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6857" y="5390784"/>
            <a:ext cx="3917900" cy="1112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School venue is Gather.town. Lecture hall:"/>
          <p:cNvSpPr txBox="1"/>
          <p:nvPr/>
        </p:nvSpPr>
        <p:spPr>
          <a:xfrm>
            <a:off x="2025675" y="241318"/>
            <a:ext cx="9312376" cy="487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0"/>
              </a:spcBef>
              <a:defRPr b="1" sz="3000"/>
            </a:lvl1pPr>
          </a:lstStyle>
          <a:p>
            <a:pPr/>
            <a:r>
              <a:t>School venue is Gather.town. Lecture hall: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1257" y="1301844"/>
            <a:ext cx="9759460" cy="548969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is is what lectures will look like:  The presenter is sharing his screen, but will also be able to see if you raise your hand"/>
          <p:cNvSpPr txBox="1"/>
          <p:nvPr/>
        </p:nvSpPr>
        <p:spPr>
          <a:xfrm>
            <a:off x="1697621" y="790077"/>
            <a:ext cx="7682012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This is what lectures will look like: </a:t>
            </a:r>
            <a:br/>
            <a:r>
              <a:t>The presenter is sharing his screen, but will also be able to see if you raise your hand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creen Shot 2021-04-07 at 20.19.18.png" descr="Screen Shot 2021-04-07 at 20.19.18.png"/>
          <p:cNvPicPr>
            <a:picLocks noChangeAspect="1"/>
          </p:cNvPicPr>
          <p:nvPr/>
        </p:nvPicPr>
        <p:blipFill>
          <a:blip r:embed="rId2">
            <a:extLst/>
          </a:blip>
          <a:srcRect l="0" t="0" r="42822" b="0"/>
          <a:stretch>
            <a:fillRect/>
          </a:stretch>
        </p:blipFill>
        <p:spPr>
          <a:xfrm>
            <a:off x="1621112" y="916780"/>
            <a:ext cx="5478736" cy="592856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chool venue is Gather.town. Breakout sessions:"/>
          <p:cNvSpPr txBox="1"/>
          <p:nvPr>
            <p:ph type="title"/>
          </p:nvPr>
        </p:nvSpPr>
        <p:spPr>
          <a:xfrm>
            <a:off x="2025675" y="241318"/>
            <a:ext cx="9312376" cy="487544"/>
          </a:xfrm>
          <a:prstGeom prst="rect">
            <a:avLst/>
          </a:prstGeom>
        </p:spPr>
        <p:txBody>
          <a:bodyPr/>
          <a:lstStyle/>
          <a:p>
            <a:pPr/>
            <a:r>
              <a:t>School venue is Gather.town. Breakout sessions:</a:t>
            </a:r>
          </a:p>
        </p:txBody>
      </p:sp>
      <p:sp>
        <p:nvSpPr>
          <p:cNvPr id="328" name="In the breakout-sessions we will divide ourselves in the three “private areas” marked 1 2 and 3, depending on topic.…"/>
          <p:cNvSpPr txBox="1"/>
          <p:nvPr>
            <p:ph type="body" sz="half" idx="1"/>
          </p:nvPr>
        </p:nvSpPr>
        <p:spPr>
          <a:xfrm>
            <a:off x="7199452" y="1706399"/>
            <a:ext cx="3887723" cy="4545579"/>
          </a:xfrm>
          <a:prstGeom prst="rect">
            <a:avLst/>
          </a:prstGeom>
        </p:spPr>
        <p:txBody>
          <a:bodyPr/>
          <a:lstStyle/>
          <a:p>
            <a:pPr marL="188100" indent="-188100" defTabSz="868680">
              <a:defRPr sz="1710"/>
            </a:pPr>
            <a:r>
              <a:t>In the breakout-sessions we will</a:t>
            </a:r>
            <a:br/>
            <a:r>
              <a:t>divide ourselves in the three “private areas” marked 1 2 and 3, depending on topic.</a:t>
            </a:r>
            <a:br/>
          </a:p>
          <a:p>
            <a:pPr marL="188100" indent="-188100" defTabSz="868680">
              <a:defRPr sz="1710"/>
            </a:pPr>
            <a:r>
              <a:t>These and other private areas can be used when working together as smaller teams, along with the pairs of red chairs in the lecture hall.</a:t>
            </a: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  <a:r>
              <a:t>There are whiteboards in these areas that can be used for collaboration.</a:t>
            </a:r>
            <a:br/>
          </a:p>
          <a:p>
            <a:pPr marL="188100" indent="-188100" defTabSz="868680">
              <a:defRPr sz="1710"/>
            </a:pPr>
            <a:r>
              <a:t>The blue arcade-machines can be used for access to school material, IDaaAS etc.</a:t>
            </a:r>
            <a:br/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here is an open lounge-oriented space outside the main rooms, can be used for casual chats. It further contains an overview of the programme and a bulletin board, plus a number of information-“arcade-machines”…"/>
          <p:cNvSpPr txBox="1"/>
          <p:nvPr>
            <p:ph type="body" sz="quarter" idx="1"/>
          </p:nvPr>
        </p:nvSpPr>
        <p:spPr>
          <a:xfrm>
            <a:off x="1774800" y="4855825"/>
            <a:ext cx="9312375" cy="1396153"/>
          </a:xfrm>
          <a:prstGeom prst="rect">
            <a:avLst/>
          </a:prstGeom>
        </p:spPr>
        <p:txBody>
          <a:bodyPr/>
          <a:lstStyle/>
          <a:p>
            <a:pPr/>
            <a:r>
              <a:t>There is an open lounge-oriented space outside the main rooms, can be used for casual chats. It further contains an overview of the programme and a bulletin board, plus a number of information-“arcade-machines”</a:t>
            </a:r>
          </a:p>
          <a:p>
            <a:pPr/>
            <a:r>
              <a:t>The Zoom spot is intended as a fallback-solution only</a:t>
            </a: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School venue is Gather.town. Lounge area:"/>
          <p:cNvSpPr txBox="1"/>
          <p:nvPr/>
        </p:nvSpPr>
        <p:spPr>
          <a:xfrm>
            <a:off x="2025675" y="241318"/>
            <a:ext cx="9312376" cy="487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0"/>
              </a:spcBef>
              <a:defRPr b="1" sz="3000"/>
            </a:lvl1pPr>
          </a:lstStyle>
          <a:p>
            <a:pPr/>
            <a:r>
              <a:t>School venue is Gather.town. Lounge area:</a:t>
            </a:r>
          </a:p>
        </p:txBody>
      </p:sp>
      <p:pic>
        <p:nvPicPr>
          <p:cNvPr id="334" name="Screen Shot 2021-04-07 at 20.19.46.png" descr="Screen Shot 2021-04-07 at 20.19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038" y="807312"/>
            <a:ext cx="7927224" cy="3970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